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4" r:id="rId5"/>
    <p:sldId id="262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8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3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17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11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7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9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6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5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05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7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1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0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628BE-8FB9-49E1-8233-B7D6090D3136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29AAB-4850-4826-A386-E4593A97E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1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iken@aikenair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0628"/>
            <a:ext cx="9579429" cy="953589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Система защиты от протечки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82" y="246480"/>
            <a:ext cx="2386356" cy="721884"/>
          </a:xfrm>
          <a:prstGeom prst="rect">
            <a:avLst/>
          </a:prstGeom>
        </p:spPr>
      </p:pic>
      <p:pic>
        <p:nvPicPr>
          <p:cNvPr id="5" name="Рисунок 4" descr="C:\Users\admin\Desktop\Видео Рендеры Фото\new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833" y="715917"/>
            <a:ext cx="8910069" cy="59261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7"/>
          <p:cNvSpPr txBox="1"/>
          <p:nvPr/>
        </p:nvSpPr>
        <p:spPr>
          <a:xfrm>
            <a:off x="6736109" y="5620062"/>
            <a:ext cx="43001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80"/>
              </a:spcBef>
            </a:pPr>
            <a:endParaRPr sz="1200" dirty="0">
              <a:latin typeface="Trebuchet MS"/>
              <a:cs typeface="Trebuchet MS"/>
            </a:endParaRPr>
          </a:p>
          <a:p>
            <a:pPr marL="14604">
              <a:lnSpc>
                <a:spcPct val="100000"/>
              </a:lnSpc>
              <a:tabLst>
                <a:tab pos="1711325" algn="l"/>
              </a:tabLst>
            </a:pPr>
            <a:r>
              <a:rPr sz="1200" spc="-95" dirty="0">
                <a:solidFill>
                  <a:srgbClr val="231F20"/>
                </a:solidFill>
                <a:latin typeface="Trebuchet MS"/>
                <a:cs typeface="Trebuchet MS"/>
              </a:rPr>
              <a:t>+7</a:t>
            </a:r>
            <a:r>
              <a:rPr sz="12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Trebuchet MS"/>
                <a:cs typeface="Trebuchet MS"/>
              </a:rPr>
              <a:t>495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74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85" dirty="0">
                <a:solidFill>
                  <a:srgbClr val="231F20"/>
                </a:solidFill>
                <a:latin typeface="Trebuchet MS"/>
                <a:cs typeface="Trebuchet MS"/>
              </a:rPr>
              <a:t>00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Trebuchet MS"/>
                <a:cs typeface="Trebuchet MS"/>
              </a:rPr>
              <a:t>995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	</a:t>
            </a:r>
            <a:r>
              <a:rPr sz="1800" spc="-15" baseline="2314" dirty="0">
                <a:solidFill>
                  <a:srgbClr val="231F20"/>
                </a:solidFill>
                <a:latin typeface="Trebuchet MS"/>
                <a:cs typeface="Trebuchet MS"/>
                <a:hlinkClick r:id="rId4"/>
              </a:rPr>
              <a:t>aiken@aikenair.ru</a:t>
            </a:r>
            <a:endParaRPr sz="1800" baseline="2314" dirty="0">
              <a:latin typeface="Trebuchet MS"/>
              <a:cs typeface="Trebuchet MS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10117154" y="5793939"/>
            <a:ext cx="711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solidFill>
                  <a:srgbClr val="231F20"/>
                </a:solidFill>
                <a:latin typeface="Trebuchet MS"/>
                <a:cs typeface="Trebuchet MS"/>
              </a:rPr>
              <a:t>aikenair.ru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9960484" y="5657460"/>
            <a:ext cx="0" cy="490220"/>
          </a:xfrm>
          <a:custGeom>
            <a:avLst/>
            <a:gdLst/>
            <a:ahLst/>
            <a:cxnLst/>
            <a:rect l="l" t="t" r="r" b="b"/>
            <a:pathLst>
              <a:path h="490220">
                <a:moveTo>
                  <a:pt x="0" y="0"/>
                </a:moveTo>
                <a:lnTo>
                  <a:pt x="0" y="489597"/>
                </a:lnTo>
              </a:path>
            </a:pathLst>
          </a:custGeom>
          <a:ln w="3175">
            <a:solidFill>
              <a:srgbClr val="E21E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8262184" y="5682860"/>
            <a:ext cx="0" cy="490220"/>
          </a:xfrm>
          <a:custGeom>
            <a:avLst/>
            <a:gdLst/>
            <a:ahLst/>
            <a:cxnLst/>
            <a:rect l="l" t="t" r="r" b="b"/>
            <a:pathLst>
              <a:path h="490220">
                <a:moveTo>
                  <a:pt x="0" y="0"/>
                </a:moveTo>
                <a:lnTo>
                  <a:pt x="0" y="489597"/>
                </a:lnTo>
              </a:path>
            </a:pathLst>
          </a:custGeom>
          <a:ln w="3175">
            <a:solidFill>
              <a:srgbClr val="E21E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6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114316" cy="74521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Система защиты от протечек 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iken</a:t>
            </a: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0344"/>
            <a:ext cx="10709366" cy="55572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Разработана для эффективного контроля и автоматического отключения подачи воды и выдачи звукового оповещения и уведомления в мобильном приложении в случае возникновения аварийных ситуаций в инженерных системах водоснабжения и отопления. </a:t>
            </a:r>
          </a:p>
          <a:p>
            <a:pPr marL="0" indent="0">
              <a:buNone/>
            </a:pPr>
            <a:r>
              <a:rPr lang="ru-RU" dirty="0" smtClean="0"/>
              <a:t>Эта система предоставляет надежную защиту от протечки воды и помогает обеспечить безопасность и комфорт в вашем жилом или коммерческом объекте.</a:t>
            </a:r>
          </a:p>
          <a:p>
            <a:pPr marL="0" indent="0">
              <a:buNone/>
            </a:pPr>
            <a:r>
              <a:rPr lang="ru-RU" dirty="0"/>
              <a:t>Основное преимущество данного комплекта оборудования защиты от протечек –это возможность его полностью автономной установки в существующие системы водоснабжения без каких-либо переделок и подведения внешнего питания. Сверхмалое потребление в 10 мкА контроллера в дежурном режиме определяет срок работы от 2-х батареек </a:t>
            </a:r>
            <a:r>
              <a:rPr lang="en-US" dirty="0"/>
              <a:t>CR</a:t>
            </a:r>
            <a:r>
              <a:rPr lang="ru-RU" dirty="0"/>
              <a:t>123</a:t>
            </a:r>
            <a:r>
              <a:rPr lang="en-US" dirty="0"/>
              <a:t>A</a:t>
            </a:r>
            <a:r>
              <a:rPr lang="ru-RU" dirty="0"/>
              <a:t> более 10 лет. Запатентованный в России, Китае и США универсальный электропривод позволяет его устанавливать на любые шаровые краны без необходимости их замены на специализированные и не имеет аналогов в указанных странах.</a:t>
            </a:r>
          </a:p>
          <a:p>
            <a:pPr lvl="0"/>
            <a:r>
              <a:rPr lang="ru-RU" dirty="0"/>
              <a:t>высокая надежность электропривода для шарового крана, так как он оснащен металлическими шестернями, имеет степень защиты IP 67, а мощность крутящего момента составляет 19 </a:t>
            </a:r>
            <a:r>
              <a:rPr lang="ru-RU" dirty="0" err="1"/>
              <a:t>Нм</a:t>
            </a:r>
            <a:r>
              <a:rPr lang="ru-RU" dirty="0"/>
              <a:t>; </a:t>
            </a:r>
          </a:p>
          <a:p>
            <a:pPr lvl="0"/>
            <a:r>
              <a:rPr lang="ru-RU" dirty="0"/>
              <a:t>новейшая электронная плата универсального электропривода собственной разработки исключает броски тока при открытии/ закрытии  и повышает срок службы.</a:t>
            </a:r>
          </a:p>
          <a:p>
            <a:pPr lvl="0"/>
            <a:r>
              <a:rPr lang="ru-RU" dirty="0"/>
              <a:t>помимо безопасного напряжения 6В предусмотрено наличие в контроллере 2-х батареек  </a:t>
            </a:r>
            <a:r>
              <a:rPr lang="en-US" dirty="0"/>
              <a:t>CR</a:t>
            </a:r>
            <a:r>
              <a:rPr lang="ru-RU" dirty="0"/>
              <a:t>123</a:t>
            </a:r>
            <a:r>
              <a:rPr lang="en-US" dirty="0"/>
              <a:t>A </a:t>
            </a:r>
            <a:r>
              <a:rPr lang="ru-RU" dirty="0"/>
              <a:t>, что позволяет устанавливать систему без подвода электричества к месту установки; </a:t>
            </a:r>
          </a:p>
          <a:p>
            <a:pPr lvl="0"/>
            <a:r>
              <a:rPr lang="ru-RU" dirty="0"/>
              <a:t>время автономной работы всей системы без замены батареек  составляет 10 лет (с учетом профилактического открытия/закрытия шарового крана один раз в месяц, чтобы избежать «закисания» шарового крана); </a:t>
            </a:r>
          </a:p>
          <a:p>
            <a:pPr lvl="0"/>
            <a:r>
              <a:rPr lang="ru-RU" dirty="0"/>
              <a:t>В</a:t>
            </a:r>
            <a:r>
              <a:rPr lang="ru-RU" dirty="0" smtClean="0"/>
              <a:t>озможность </a:t>
            </a:r>
            <a:r>
              <a:rPr lang="ru-RU" dirty="0"/>
              <a:t>интеграции в систему «умный дом»; </a:t>
            </a:r>
          </a:p>
          <a:p>
            <a:pPr lvl="0"/>
            <a:r>
              <a:rPr lang="ru-RU" dirty="0"/>
              <a:t>ручной дублер на электроприводе для шарового крана; </a:t>
            </a:r>
          </a:p>
          <a:p>
            <a:pPr lvl="0"/>
            <a:r>
              <a:rPr lang="ru-RU" dirty="0"/>
              <a:t>возможность подключать к контроллеру до 4-х электроприводов и до 20-ти проводных датчиков протечки; </a:t>
            </a:r>
          </a:p>
          <a:p>
            <a:pPr lvl="0"/>
            <a:r>
              <a:rPr lang="ru-RU" dirty="0"/>
              <a:t>российская разработка; </a:t>
            </a:r>
          </a:p>
          <a:p>
            <a:pPr lvl="0"/>
            <a:r>
              <a:rPr lang="ru-RU" dirty="0"/>
              <a:t>гарантия 5 лет. </a:t>
            </a:r>
          </a:p>
          <a:p>
            <a:pPr marL="0" indent="0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60" y="5945732"/>
            <a:ext cx="2386356" cy="7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30" y="339634"/>
            <a:ext cx="8406050" cy="176348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Автономный контроллер протечки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c WI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FI 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и 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luetooth 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модулем со сверхмалым потреблением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29" y="2249195"/>
            <a:ext cx="5153399" cy="4321421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 smtClean="0"/>
              <a:t>Уникальная система, не требующая при установке подключения к электрической сети и монтажа в систему водоснабжения.</a:t>
            </a:r>
          </a:p>
          <a:p>
            <a:r>
              <a:rPr lang="ru-RU" sz="2400" dirty="0" smtClean="0"/>
              <a:t>Потребление </a:t>
            </a:r>
            <a:r>
              <a:rPr lang="ru-RU" sz="2400" dirty="0"/>
              <a:t>контроллера без </a:t>
            </a:r>
            <a:r>
              <a:rPr lang="en-US" sz="2400" dirty="0"/>
              <a:t>WI</a:t>
            </a:r>
            <a:r>
              <a:rPr lang="ru-RU" sz="2400" dirty="0"/>
              <a:t>-</a:t>
            </a:r>
            <a:r>
              <a:rPr lang="en-US" sz="2400" dirty="0"/>
              <a:t>FI </a:t>
            </a:r>
            <a:r>
              <a:rPr lang="ru-RU" sz="2400" dirty="0"/>
              <a:t>и </a:t>
            </a:r>
            <a:r>
              <a:rPr lang="en-US" sz="2400" dirty="0" smtClean="0"/>
              <a:t>Bluetooth</a:t>
            </a:r>
            <a:r>
              <a:rPr lang="ru-RU" sz="2400" dirty="0" smtClean="0"/>
              <a:t> </a:t>
            </a:r>
            <a:r>
              <a:rPr lang="ru-RU" sz="2400" dirty="0"/>
              <a:t>модуля в дежурном режиме 2 мкА.</a:t>
            </a:r>
          </a:p>
          <a:p>
            <a:r>
              <a:rPr lang="ru-RU" sz="2400" dirty="0"/>
              <a:t>Потребление контроллера с </a:t>
            </a:r>
            <a:r>
              <a:rPr lang="en-US" sz="2400" dirty="0"/>
              <a:t>WI</a:t>
            </a:r>
            <a:r>
              <a:rPr lang="ru-RU" sz="2400" dirty="0"/>
              <a:t>-</a:t>
            </a:r>
            <a:r>
              <a:rPr lang="en-US" sz="2400" dirty="0"/>
              <a:t>FI </a:t>
            </a:r>
            <a:r>
              <a:rPr lang="ru-RU" sz="2400" dirty="0"/>
              <a:t>и </a:t>
            </a:r>
            <a:r>
              <a:rPr lang="en-US" sz="2400" dirty="0" smtClean="0"/>
              <a:t>Bluetooth</a:t>
            </a:r>
            <a:r>
              <a:rPr lang="ru-RU" sz="2400" dirty="0" smtClean="0"/>
              <a:t> </a:t>
            </a:r>
            <a:r>
              <a:rPr lang="ru-RU" sz="2400" dirty="0"/>
              <a:t>модулем в дежурном режиме 10мкА.</a:t>
            </a:r>
          </a:p>
          <a:p>
            <a:r>
              <a:rPr lang="ru-RU" sz="2400" dirty="0"/>
              <a:t>АКП вместе с электроприводом универсальным собственной разработки и  производства служит для построения систем защиты от протечек в эксплуатируемых зданиях без необходимости дополнительной электропроводки и замены шаровых кранов в системе водоснабжения. </a:t>
            </a:r>
            <a:endParaRPr lang="en-US" sz="2400" dirty="0" smtClean="0"/>
          </a:p>
          <a:p>
            <a:r>
              <a:rPr lang="ru-RU" sz="2400" dirty="0" smtClean="0"/>
              <a:t>Срок </a:t>
            </a:r>
            <a:r>
              <a:rPr lang="ru-RU" sz="2400" dirty="0"/>
              <a:t>автономной работы в дежурном режиме определяется сроком службы батареек -10 лет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60" y="5945732"/>
            <a:ext cx="2386356" cy="721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69" y="142946"/>
            <a:ext cx="3275947" cy="204746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906748"/>
              </p:ext>
            </p:extLst>
          </p:nvPr>
        </p:nvGraphicFramePr>
        <p:xfrm>
          <a:off x="5617028" y="2249195"/>
          <a:ext cx="6079672" cy="369653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05069">
                  <a:extLst>
                    <a:ext uri="{9D8B030D-6E8A-4147-A177-3AD203B41FA5}">
                      <a16:colId xmlns:a16="http://schemas.microsoft.com/office/drawing/2014/main" val="722561013"/>
                    </a:ext>
                  </a:extLst>
                </a:gridCol>
                <a:gridCol w="1674603">
                  <a:extLst>
                    <a:ext uri="{9D8B030D-6E8A-4147-A177-3AD203B41FA5}">
                      <a16:colId xmlns:a16="http://schemas.microsoft.com/office/drawing/2014/main" val="2324514360"/>
                    </a:ext>
                  </a:extLst>
                </a:gridCol>
              </a:tblGrid>
              <a:tr h="26403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характеристики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100761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напряжение внешнего источника питания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6В пост.ток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487240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внутренний источник  питания- 2 батарейки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6В пост.ток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893037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максимальный ток нагрузки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40509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потребляемая мощность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не более 5 Вт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471996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время срабатывания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не более 1 сек.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767175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время непрерывной работы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не ограничено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731238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степень защиты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IP6</a:t>
                      </a: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167387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габариты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160х70х50 мм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00458"/>
                  </a:ext>
                </a:extLst>
              </a:tr>
              <a:tr h="264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масса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не более 150 гр.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80633"/>
                  </a:ext>
                </a:extLst>
              </a:tr>
              <a:tr h="528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максимальное количество подключаемых датчиков контроля протечек воды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 20 шт.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773935"/>
                  </a:ext>
                </a:extLst>
              </a:tr>
              <a:tr h="528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максимальное количество подключаемых кранов шаровых с электроприводом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354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 шт.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449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1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3806" y="6289434"/>
            <a:ext cx="64668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spc="-31" dirty="0">
                <a:solidFill>
                  <a:srgbClr val="939598"/>
                </a:solidFill>
                <a:latin typeface="Trebuchet MS"/>
                <a:cs typeface="Trebuchet MS"/>
              </a:rPr>
              <a:t>2</a:t>
            </a:r>
            <a:endParaRPr sz="754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04814" y="6289434"/>
            <a:ext cx="66664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spc="-31" dirty="0">
                <a:solidFill>
                  <a:srgbClr val="939598"/>
                </a:solidFill>
                <a:latin typeface="Trebuchet MS"/>
                <a:cs typeface="Trebuchet MS"/>
              </a:rPr>
              <a:t>3</a:t>
            </a:r>
            <a:endParaRPr sz="754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8846" y="1429312"/>
            <a:ext cx="3717212" cy="285061"/>
          </a:xfrm>
          <a:prstGeom prst="rect">
            <a:avLst/>
          </a:prstGeom>
        </p:spPr>
        <p:txBody>
          <a:bodyPr vert="horz" wrap="square" lIns="0" tIns="7984" rIns="0" bIns="0" rtlCol="0" anchor="ctr">
            <a:spAutoFit/>
          </a:bodyPr>
          <a:lstStyle/>
          <a:p>
            <a:pPr marL="7983">
              <a:lnSpc>
                <a:spcPct val="100000"/>
              </a:lnSpc>
              <a:spcBef>
                <a:spcPts val="63"/>
              </a:spcBef>
            </a:pPr>
            <a:r>
              <a:rPr sz="1800" b="1" spc="79" dirty="0"/>
              <a:t>Конкурентные</a:t>
            </a:r>
            <a:r>
              <a:rPr sz="1800" b="1" spc="-141" dirty="0"/>
              <a:t> </a:t>
            </a:r>
            <a:r>
              <a:rPr sz="1800" b="1" spc="75" dirty="0"/>
              <a:t>преимущества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295144" y="1432654"/>
            <a:ext cx="3659330" cy="298270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1886" b="1" dirty="0">
                <a:solidFill>
                  <a:srgbClr val="231F20"/>
                </a:solidFill>
                <a:latin typeface="Trebuchet MS"/>
                <a:cs typeface="Trebuchet MS"/>
              </a:rPr>
              <a:t>Технические</a:t>
            </a:r>
            <a:r>
              <a:rPr sz="1886" b="1" spc="18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886" b="1" spc="79" dirty="0">
                <a:solidFill>
                  <a:srgbClr val="231F20"/>
                </a:solidFill>
                <a:latin typeface="Trebuchet MS"/>
                <a:cs typeface="Trebuchet MS"/>
              </a:rPr>
              <a:t>характеристики</a:t>
            </a:r>
            <a:endParaRPr sz="1886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54076" y="1889328"/>
            <a:ext cx="322941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Параметр</a:t>
            </a:r>
            <a:endParaRPr sz="503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54075" y="2080171"/>
            <a:ext cx="350485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Питание,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19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54076" y="2271013"/>
            <a:ext cx="679812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Крутящий</a:t>
            </a:r>
            <a:r>
              <a:rPr sz="503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момент,</a:t>
            </a:r>
            <a:r>
              <a:rPr sz="503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нм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54076" y="2461856"/>
            <a:ext cx="886989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Нормативное</a:t>
            </a:r>
            <a:r>
              <a:rPr sz="503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давление,</a:t>
            </a:r>
            <a:r>
              <a:rPr sz="503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бар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54076" y="2633537"/>
            <a:ext cx="803560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Допустимая</a:t>
            </a:r>
            <a:r>
              <a:rPr sz="503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температура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окружающей</a:t>
            </a:r>
            <a:r>
              <a:rPr sz="503" spc="7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среды,</a:t>
            </a:r>
            <a:r>
              <a:rPr sz="503" spc="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°C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54076" y="2939345"/>
            <a:ext cx="734101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Концевая</a:t>
            </a:r>
            <a:r>
              <a:rPr sz="503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резьба,</a:t>
            </a:r>
            <a:r>
              <a:rPr sz="503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3" dirty="0">
                <a:solidFill>
                  <a:srgbClr val="231F20"/>
                </a:solidFill>
                <a:latin typeface="Trebuchet MS"/>
                <a:cs typeface="Trebuchet MS"/>
              </a:rPr>
              <a:t>дюйм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54076" y="3111026"/>
            <a:ext cx="905751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Класс</a:t>
            </a:r>
            <a:r>
              <a:rPr sz="503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по</a:t>
            </a:r>
            <a:r>
              <a:rPr sz="503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типу</a:t>
            </a:r>
            <a:r>
              <a:rPr sz="503" spc="2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прочной</a:t>
            </a:r>
            <a:r>
              <a:rPr sz="503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части 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завтворного</a:t>
            </a:r>
            <a:r>
              <a:rPr sz="503" spc="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органа</a:t>
            </a:r>
            <a:endParaRPr sz="503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54075" y="3416834"/>
            <a:ext cx="589996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Рабочие</a:t>
            </a:r>
            <a:r>
              <a:rPr sz="503" spc="9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жидкости</a:t>
            </a:r>
            <a:endParaRPr sz="503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54075" y="3798519"/>
            <a:ext cx="728912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Время</a:t>
            </a:r>
            <a:r>
              <a:rPr sz="503" spc="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срабатывания,</a:t>
            </a:r>
            <a:r>
              <a:rPr sz="503" spc="4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31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54075" y="4066005"/>
            <a:ext cx="879006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Максимальная</a:t>
            </a:r>
            <a:r>
              <a:rPr sz="503" spc="8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температура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рабочей</a:t>
            </a:r>
            <a:r>
              <a:rPr sz="503" spc="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среды,</a:t>
            </a:r>
            <a:r>
              <a:rPr sz="503" spc="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°C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54076" y="4352652"/>
            <a:ext cx="715739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Материал</a:t>
            </a:r>
            <a:r>
              <a:rPr sz="503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шестеренок электропривода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54076" y="4639299"/>
            <a:ext cx="967225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Минимальный</a:t>
            </a:r>
            <a:r>
              <a:rPr sz="503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ресурс</a:t>
            </a:r>
            <a:r>
              <a:rPr sz="503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изделия, </a:t>
            </a:r>
            <a:r>
              <a:rPr sz="503" spc="-13" dirty="0">
                <a:solidFill>
                  <a:srgbClr val="231F20"/>
                </a:solidFill>
                <a:latin typeface="Trebuchet MS"/>
                <a:cs typeface="Trebuchet MS"/>
              </a:rPr>
              <a:t>цикл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54076" y="4925946"/>
            <a:ext cx="761645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Длина</a:t>
            </a:r>
            <a:r>
              <a:rPr sz="503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соединительного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провода,</a:t>
            </a:r>
            <a:r>
              <a:rPr sz="503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31" dirty="0">
                <a:solidFill>
                  <a:srgbClr val="231F20"/>
                </a:solidFill>
                <a:latin typeface="Trebuchet MS"/>
                <a:cs typeface="Trebuchet MS"/>
              </a:rPr>
              <a:t>м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54075" y="5231753"/>
            <a:ext cx="892578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Потребляемая</a:t>
            </a:r>
            <a:r>
              <a:rPr sz="503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мощность,</a:t>
            </a:r>
            <a:r>
              <a:rPr sz="503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Вт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54076" y="5422596"/>
            <a:ext cx="837490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Степень</a:t>
            </a:r>
            <a:r>
              <a:rPr sz="503" spc="8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пылевлагозащиты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354076" y="5594277"/>
            <a:ext cx="861441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Допустимая</a:t>
            </a:r>
            <a:r>
              <a:rPr sz="503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относительная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влажность</a:t>
            </a:r>
            <a:r>
              <a:rPr sz="503" spc="9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воздуха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54076" y="5900085"/>
            <a:ext cx="660252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Страна</a:t>
            </a:r>
            <a:r>
              <a:rPr sz="503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изготовитель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23956" y="1889137"/>
            <a:ext cx="306175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Значение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23956" y="2079979"/>
            <a:ext cx="79837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12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23956" y="2270822"/>
            <a:ext cx="130932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19" dirty="0">
                <a:solidFill>
                  <a:srgbClr val="231F20"/>
                </a:solidFill>
                <a:latin typeface="Trebuchet MS"/>
                <a:cs typeface="Trebuchet MS"/>
              </a:rPr>
              <a:t>19,5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23956" y="2461664"/>
            <a:ext cx="205181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41" dirty="0">
                <a:solidFill>
                  <a:srgbClr val="231F20"/>
                </a:solidFill>
                <a:latin typeface="Trebuchet MS"/>
                <a:cs typeface="Trebuchet MS"/>
              </a:rPr>
              <a:t>40-</a:t>
            </a:r>
            <a:r>
              <a:rPr sz="503" spc="31" dirty="0">
                <a:solidFill>
                  <a:srgbClr val="231F20"/>
                </a:solidFill>
                <a:latin typeface="Trebuchet MS"/>
                <a:cs typeface="Trebuchet MS"/>
              </a:rPr>
              <a:t>60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423956" y="2748311"/>
            <a:ext cx="413556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от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-10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до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+60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23956" y="2939154"/>
            <a:ext cx="698574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трубная G1/2"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~</a:t>
            </a:r>
            <a:r>
              <a:rPr sz="503" spc="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G11/4"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23956" y="3225800"/>
            <a:ext cx="536106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полнопроходной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23956" y="3397482"/>
            <a:ext cx="819926" cy="201576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вода</a:t>
            </a:r>
            <a:r>
              <a:rPr sz="503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или</a:t>
            </a:r>
            <a:r>
              <a:rPr sz="503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любая</a:t>
            </a:r>
            <a:r>
              <a:rPr sz="503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жидкость, 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совместимая</a:t>
            </a:r>
            <a:r>
              <a:rPr sz="503" spc="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6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sz="503" spc="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P.T.F.E.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23956" y="3799094"/>
            <a:ext cx="79837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21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23956" y="4180779"/>
            <a:ext cx="123348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16" dirty="0">
                <a:solidFill>
                  <a:srgbClr val="231F20"/>
                </a:solidFill>
                <a:latin typeface="Trebuchet MS"/>
                <a:cs typeface="Trebuchet MS"/>
              </a:rPr>
              <a:t>120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23956" y="4467425"/>
            <a:ext cx="183625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сталь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23956" y="4754072"/>
            <a:ext cx="309767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dirty="0">
                <a:solidFill>
                  <a:srgbClr val="231F20"/>
                </a:solidFill>
                <a:latin typeface="Trebuchet MS"/>
                <a:cs typeface="Trebuchet MS"/>
              </a:rPr>
              <a:t>&gt;100</a:t>
            </a:r>
            <a:r>
              <a:rPr sz="503" spc="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503" spc="57" dirty="0">
                <a:solidFill>
                  <a:srgbClr val="231F20"/>
                </a:solidFill>
                <a:latin typeface="Trebuchet MS"/>
                <a:cs typeface="Trebuchet MS"/>
              </a:rPr>
              <a:t>000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23956" y="5040719"/>
            <a:ext cx="53092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31" dirty="0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23956" y="5232328"/>
            <a:ext cx="93409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31" dirty="0">
                <a:solidFill>
                  <a:srgbClr val="231F20"/>
                </a:solidFill>
                <a:latin typeface="Trebuchet MS"/>
                <a:cs typeface="Trebuchet MS"/>
              </a:rPr>
              <a:t>1,4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23956" y="5423171"/>
            <a:ext cx="143307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13" dirty="0">
                <a:solidFill>
                  <a:srgbClr val="231F20"/>
                </a:solidFill>
                <a:latin typeface="Trebuchet MS"/>
                <a:cs typeface="Trebuchet MS"/>
              </a:rPr>
              <a:t>IP67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23956" y="5709817"/>
            <a:ext cx="175641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22" dirty="0">
                <a:solidFill>
                  <a:srgbClr val="231F20"/>
                </a:solidFill>
                <a:latin typeface="Trebuchet MS"/>
                <a:cs typeface="Trebuchet MS"/>
              </a:rPr>
              <a:t>100%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23956" y="5900660"/>
            <a:ext cx="234721" cy="85455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503" spc="-6" dirty="0">
                <a:solidFill>
                  <a:srgbClr val="231F20"/>
                </a:solidFill>
                <a:latin typeface="Trebuchet MS"/>
                <a:cs typeface="Trebuchet MS"/>
              </a:rPr>
              <a:t>Россия</a:t>
            </a:r>
            <a:endParaRPr sz="503">
              <a:latin typeface="Trebuchet MS"/>
              <a:cs typeface="Trebuchet M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62059" y="2028885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49" name="object 49"/>
          <p:cNvSpPr/>
          <p:nvPr/>
        </p:nvSpPr>
        <p:spPr>
          <a:xfrm>
            <a:off x="6362059" y="2222498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50" name="object 50"/>
          <p:cNvSpPr/>
          <p:nvPr/>
        </p:nvSpPr>
        <p:spPr>
          <a:xfrm>
            <a:off x="6362059" y="2416110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51" name="object 51"/>
          <p:cNvSpPr/>
          <p:nvPr/>
        </p:nvSpPr>
        <p:spPr>
          <a:xfrm>
            <a:off x="6362059" y="2613383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52" name="object 52"/>
          <p:cNvSpPr/>
          <p:nvPr/>
        </p:nvSpPr>
        <p:spPr>
          <a:xfrm>
            <a:off x="6362059" y="2900482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53" name="object 53"/>
          <p:cNvSpPr/>
          <p:nvPr/>
        </p:nvSpPr>
        <p:spPr>
          <a:xfrm>
            <a:off x="6362059" y="3086111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54" name="object 54"/>
          <p:cNvSpPr/>
          <p:nvPr/>
        </p:nvSpPr>
        <p:spPr>
          <a:xfrm>
            <a:off x="6362059" y="3371207"/>
            <a:ext cx="2031453" cy="0"/>
          </a:xfrm>
          <a:custGeom>
            <a:avLst/>
            <a:gdLst/>
            <a:ahLst/>
            <a:cxnLst/>
            <a:rect l="l" t="t" r="r" b="b"/>
            <a:pathLst>
              <a:path w="3231515">
                <a:moveTo>
                  <a:pt x="0" y="0"/>
                </a:moveTo>
                <a:lnTo>
                  <a:pt x="3230905" y="0"/>
                </a:lnTo>
              </a:path>
            </a:pathLst>
          </a:custGeom>
          <a:ln w="317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 sz="1131"/>
          </a:p>
        </p:txBody>
      </p:sp>
      <p:grpSp>
        <p:nvGrpSpPr>
          <p:cNvPr id="55" name="object 55"/>
          <p:cNvGrpSpPr/>
          <p:nvPr/>
        </p:nvGrpSpPr>
        <p:grpSpPr>
          <a:xfrm>
            <a:off x="6362059" y="3685439"/>
            <a:ext cx="2031453" cy="4391"/>
            <a:chOff x="8132499" y="4523953"/>
            <a:chExt cx="3231515" cy="6985"/>
          </a:xfrm>
        </p:grpSpPr>
        <p:sp>
          <p:nvSpPr>
            <p:cNvPr id="56" name="object 56"/>
            <p:cNvSpPr/>
            <p:nvPr/>
          </p:nvSpPr>
          <p:spPr>
            <a:xfrm>
              <a:off x="8132499" y="4528818"/>
              <a:ext cx="3231515" cy="0"/>
            </a:xfrm>
            <a:custGeom>
              <a:avLst/>
              <a:gdLst/>
              <a:ahLst/>
              <a:cxnLst/>
              <a:rect l="l" t="t" r="r" b="b"/>
              <a:pathLst>
                <a:path w="3231515">
                  <a:moveTo>
                    <a:pt x="0" y="0"/>
                  </a:moveTo>
                  <a:lnTo>
                    <a:pt x="3230905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 sz="1131"/>
            </a:p>
          </p:txBody>
        </p:sp>
        <p:sp>
          <p:nvSpPr>
            <p:cNvPr id="57" name="object 57"/>
            <p:cNvSpPr/>
            <p:nvPr/>
          </p:nvSpPr>
          <p:spPr>
            <a:xfrm>
              <a:off x="8132499" y="4525540"/>
              <a:ext cx="3231515" cy="0"/>
            </a:xfrm>
            <a:custGeom>
              <a:avLst/>
              <a:gdLst/>
              <a:ahLst/>
              <a:cxnLst/>
              <a:rect l="l" t="t" r="r" b="b"/>
              <a:pathLst>
                <a:path w="3231515">
                  <a:moveTo>
                    <a:pt x="0" y="0"/>
                  </a:moveTo>
                  <a:lnTo>
                    <a:pt x="3230905" y="0"/>
                  </a:lnTo>
                </a:path>
              </a:pathLst>
            </a:custGeom>
            <a:ln w="3175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endParaRPr sz="1131"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8872693" y="1889137"/>
            <a:ext cx="1161229" cy="2865254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25000"/>
              </a:lnSpc>
              <a:spcBef>
                <a:spcPts val="63"/>
              </a:spcBef>
            </a:pPr>
            <a:r>
              <a:rPr sz="800" spc="13" dirty="0">
                <a:solidFill>
                  <a:srgbClr val="231F20"/>
                </a:solidFill>
                <a:latin typeface="Trebuchet MS"/>
                <a:cs typeface="Trebuchet MS"/>
              </a:rPr>
              <a:t>Преимущество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44" dirty="0">
                <a:solidFill>
                  <a:srgbClr val="231F20"/>
                </a:solidFill>
                <a:latin typeface="Trebuchet MS"/>
                <a:cs typeface="Trebuchet MS"/>
              </a:rPr>
              <a:t>ЭП</a:t>
            </a:r>
            <a:r>
              <a:rPr sz="800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6" dirty="0">
                <a:solidFill>
                  <a:srgbClr val="231F20"/>
                </a:solidFill>
                <a:latin typeface="Trebuchet MS"/>
                <a:cs typeface="Trebuchet MS"/>
              </a:rPr>
              <a:t>Aiken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 заключается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sz="800" spc="-2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том,</a:t>
            </a:r>
            <a:r>
              <a:rPr sz="800" spc="-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что</a:t>
            </a:r>
            <a:r>
              <a:rPr sz="800" spc="-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данный</a:t>
            </a:r>
            <a:r>
              <a:rPr sz="800" spc="-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электропривод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позволяет</a:t>
            </a:r>
            <a:r>
              <a:rPr sz="800" spc="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автоматизировать </a:t>
            </a:r>
            <a:r>
              <a:rPr sz="800" spc="6" dirty="0">
                <a:solidFill>
                  <a:srgbClr val="231F20"/>
                </a:solidFill>
                <a:latin typeface="Trebuchet MS"/>
                <a:cs typeface="Trebuchet MS"/>
              </a:rPr>
              <a:t>существующие</a:t>
            </a:r>
            <a:r>
              <a:rPr sz="800" spc="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механические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системы</a:t>
            </a:r>
            <a:r>
              <a:rPr sz="800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(отопления,</a:t>
            </a:r>
            <a:r>
              <a:rPr sz="800" spc="1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водоснабжения,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кондиционирования,</a:t>
            </a:r>
            <a:r>
              <a:rPr sz="800" spc="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вентиляции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)</a:t>
            </a:r>
            <a:endParaRPr sz="800" dirty="0">
              <a:latin typeface="Trebuchet MS"/>
              <a:cs typeface="Trebuchet MS"/>
            </a:endParaRPr>
          </a:p>
          <a:p>
            <a:pPr marL="7983" marR="291786">
              <a:lnSpc>
                <a:spcPct val="125000"/>
              </a:lnSpc>
            </a:pP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sz="800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ручным управлением</a:t>
            </a:r>
            <a:r>
              <a:rPr sz="800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16" dirty="0">
                <a:solidFill>
                  <a:srgbClr val="231F20"/>
                </a:solidFill>
                <a:latin typeface="Trebuchet MS"/>
                <a:cs typeface="Trebuchet MS"/>
              </a:rPr>
              <a:t>без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демонтажа</a:t>
            </a:r>
            <a:r>
              <a:rPr sz="800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шаровых</a:t>
            </a:r>
            <a:r>
              <a:rPr sz="800" spc="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кранов</a:t>
            </a:r>
            <a:endParaRPr sz="800" dirty="0">
              <a:latin typeface="Trebuchet MS"/>
              <a:cs typeface="Trebuchet MS"/>
            </a:endParaRPr>
          </a:p>
          <a:p>
            <a:pPr marL="7983">
              <a:spcBef>
                <a:spcPts val="151"/>
              </a:spcBef>
            </a:pP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800" spc="-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других</a:t>
            </a:r>
            <a:r>
              <a:rPr sz="800" spc="-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dirty="0">
                <a:solidFill>
                  <a:srgbClr val="231F20"/>
                </a:solidFill>
                <a:latin typeface="Trebuchet MS"/>
                <a:cs typeface="Trebuchet MS"/>
              </a:rPr>
              <a:t>исполнительных</a:t>
            </a:r>
            <a:r>
              <a:rPr sz="800" spc="-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систем</a:t>
            </a:r>
            <a:r>
              <a:rPr sz="800" spc="-6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698797" y="1806117"/>
            <a:ext cx="1549637" cy="683618"/>
          </a:xfrm>
          <a:prstGeom prst="rect">
            <a:avLst/>
          </a:prstGeom>
        </p:spPr>
        <p:txBody>
          <a:bodyPr vert="horz" wrap="square" lIns="0" tIns="60676" rIns="0" bIns="0" rtlCol="0">
            <a:spAutoFit/>
          </a:bodyPr>
          <a:lstStyle/>
          <a:p>
            <a:pPr marL="7983">
              <a:spcBef>
                <a:spcPts val="478"/>
              </a:spcBef>
            </a:pP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Универсальный</a:t>
            </a:r>
            <a:r>
              <a:rPr sz="754" spc="2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41" dirty="0">
                <a:solidFill>
                  <a:srgbClr val="231F20"/>
                </a:solidFill>
                <a:latin typeface="Trebuchet MS"/>
                <a:cs typeface="Trebuchet MS"/>
              </a:rPr>
              <a:t>-</a:t>
            </a:r>
            <a:r>
              <a:rPr sz="754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подходит</a:t>
            </a:r>
            <a:endParaRPr sz="754" dirty="0">
              <a:latin typeface="Trebuchet MS"/>
              <a:cs typeface="Trebuchet MS"/>
            </a:endParaRPr>
          </a:p>
          <a:p>
            <a:pPr marL="7983" marR="3193">
              <a:lnSpc>
                <a:spcPct val="145800"/>
              </a:lnSpc>
            </a:pP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ко</a:t>
            </a:r>
            <a:r>
              <a:rPr sz="754" spc="5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всем</a:t>
            </a:r>
            <a:r>
              <a:rPr sz="754" spc="5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шаровым</a:t>
            </a:r>
            <a:r>
              <a:rPr sz="754" spc="5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кранам</a:t>
            </a:r>
            <a:r>
              <a:rPr sz="754" spc="5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любого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диаметра</a:t>
            </a:r>
            <a:r>
              <a:rPr sz="754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754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13" dirty="0">
                <a:solidFill>
                  <a:srgbClr val="231F20"/>
                </a:solidFill>
                <a:latin typeface="Trebuchet MS"/>
                <a:cs typeface="Trebuchet MS"/>
              </a:rPr>
              <a:t>вида,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sz="754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так</a:t>
            </a:r>
            <a:r>
              <a:rPr sz="754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16" dirty="0">
                <a:solidFill>
                  <a:srgbClr val="231F20"/>
                </a:solidFill>
                <a:latin typeface="Trebuchet MS"/>
                <a:cs typeface="Trebuchet MS"/>
              </a:rPr>
              <a:t>же</a:t>
            </a:r>
            <a:endParaRPr sz="754" dirty="0">
              <a:latin typeface="Trebuchet MS"/>
              <a:cs typeface="Trebuchet MS"/>
            </a:endParaRPr>
          </a:p>
          <a:p>
            <a:pPr marL="7983">
              <a:spcBef>
                <a:spcPts val="415"/>
              </a:spcBef>
            </a:pP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sz="754" spc="4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полипропиленовым</a:t>
            </a:r>
            <a:r>
              <a:rPr sz="754" spc="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кранам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705084" y="2527439"/>
            <a:ext cx="1581971" cy="102487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45800"/>
              </a:lnSpc>
              <a:spcBef>
                <a:spcPts val="63"/>
              </a:spcBef>
            </a:pP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Управление</a:t>
            </a:r>
            <a:r>
              <a:rPr sz="754" spc="8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шаровыми</a:t>
            </a:r>
            <a:r>
              <a:rPr sz="754" spc="8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кранами</a:t>
            </a:r>
            <a:r>
              <a:rPr sz="754" spc="314" dirty="0">
                <a:solidFill>
                  <a:srgbClr val="231F20"/>
                </a:solidFill>
                <a:latin typeface="Trebuchet MS"/>
                <a:cs typeface="Trebuchet MS"/>
              </a:rPr>
              <a:t> 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исполнительными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механизмами (клапана,</a:t>
            </a:r>
            <a:r>
              <a:rPr sz="754" spc="-2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заслонки,</a:t>
            </a:r>
            <a:r>
              <a:rPr sz="754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задвижки</a:t>
            </a:r>
            <a:endParaRPr sz="754" dirty="0">
              <a:latin typeface="Trebuchet MS"/>
              <a:cs typeface="Trebuchet MS"/>
            </a:endParaRPr>
          </a:p>
          <a:p>
            <a:pPr marL="7983" marR="17962" algn="just">
              <a:lnSpc>
                <a:spcPct val="145800"/>
              </a:lnSpc>
            </a:pP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754" spc="22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88" dirty="0">
                <a:solidFill>
                  <a:srgbClr val="231F20"/>
                </a:solidFill>
                <a:latin typeface="Trebuchet MS"/>
                <a:cs typeface="Trebuchet MS"/>
              </a:rPr>
              <a:t>т.д.)</a:t>
            </a:r>
            <a:r>
              <a:rPr sz="754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sz="754" spc="2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системах</a:t>
            </a:r>
            <a:r>
              <a:rPr sz="754" spc="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водоснабжения,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вентиляции,</a:t>
            </a:r>
            <a:r>
              <a:rPr sz="754" spc="-3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кондиционирования</a:t>
            </a:r>
            <a:r>
              <a:rPr sz="754" spc="3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754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отопления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697372" y="3579566"/>
            <a:ext cx="1233082" cy="685940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 marR="3193">
              <a:lnSpc>
                <a:spcPct val="145800"/>
              </a:lnSpc>
              <a:spcBef>
                <a:spcPts val="63"/>
              </a:spcBef>
            </a:pP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Электропривод</a:t>
            </a:r>
            <a:r>
              <a:rPr sz="754" spc="1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крепится 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непосредственно</a:t>
            </a:r>
            <a:r>
              <a:rPr sz="754" spc="5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sz="754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кран, 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соответственно</a:t>
            </a:r>
            <a:r>
              <a:rPr sz="754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13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sz="754" spc="1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нужен демонтаж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707474" y="4561753"/>
            <a:ext cx="1337270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Интегрируется</a:t>
            </a:r>
            <a:r>
              <a:rPr sz="754" spc="3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sz="754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6" dirty="0">
                <a:solidFill>
                  <a:srgbClr val="231F20"/>
                </a:solidFill>
                <a:latin typeface="Trebuchet MS"/>
                <a:cs typeface="Trebuchet MS"/>
              </a:rPr>
              <a:t>Умный</a:t>
            </a:r>
            <a:r>
              <a:rPr sz="754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16" dirty="0">
                <a:solidFill>
                  <a:srgbClr val="231F20"/>
                </a:solidFill>
                <a:latin typeface="Trebuchet MS"/>
                <a:cs typeface="Trebuchet MS"/>
              </a:rPr>
              <a:t>Дом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694627" y="4934456"/>
            <a:ext cx="770028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spc="-6" dirty="0">
                <a:solidFill>
                  <a:srgbClr val="231F20"/>
                </a:solidFill>
                <a:latin typeface="Trebuchet MS"/>
                <a:cs typeface="Trebuchet MS"/>
              </a:rPr>
              <a:t>Сверхнадежный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705084" y="5357723"/>
            <a:ext cx="1670989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Высокий</a:t>
            </a:r>
            <a:r>
              <a:rPr sz="754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крутящий</a:t>
            </a:r>
            <a:r>
              <a:rPr sz="754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момент</a:t>
            </a:r>
            <a:r>
              <a:rPr sz="754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44" dirty="0">
                <a:solidFill>
                  <a:srgbClr val="231F20"/>
                </a:solidFill>
                <a:latin typeface="Trebuchet MS"/>
                <a:cs typeface="Trebuchet MS"/>
              </a:rPr>
              <a:t>(19,5</a:t>
            </a:r>
            <a:r>
              <a:rPr sz="754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16" dirty="0">
                <a:solidFill>
                  <a:srgbClr val="231F20"/>
                </a:solidFill>
                <a:latin typeface="Trebuchet MS"/>
                <a:cs typeface="Trebuchet MS"/>
              </a:rPr>
              <a:t>Нм</a:t>
            </a:r>
            <a:r>
              <a:rPr sz="754" spc="-16" dirty="0">
                <a:solidFill>
                  <a:srgbClr val="231F20"/>
                </a:solidFill>
                <a:latin typeface="Trebuchet MS"/>
                <a:cs typeface="Trebuchet MS"/>
              </a:rPr>
              <a:t>)</a:t>
            </a:r>
            <a:endParaRPr sz="754" dirty="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711031" y="5807179"/>
            <a:ext cx="698175" cy="124119"/>
          </a:xfrm>
          <a:prstGeom prst="rect">
            <a:avLst/>
          </a:prstGeom>
        </p:spPr>
        <p:txBody>
          <a:bodyPr vert="horz" wrap="square" lIns="0" tIns="7984" rIns="0" bIns="0" rtlCol="0">
            <a:spAutoFit/>
          </a:bodyPr>
          <a:lstStyle/>
          <a:p>
            <a:pPr marL="7983">
              <a:spcBef>
                <a:spcPts val="63"/>
              </a:spcBef>
            </a:pPr>
            <a:r>
              <a:rPr sz="754" dirty="0">
                <a:solidFill>
                  <a:srgbClr val="231F20"/>
                </a:solidFill>
                <a:latin typeface="Trebuchet MS"/>
                <a:cs typeface="Trebuchet MS"/>
              </a:rPr>
              <a:t>Выгодная</a:t>
            </a:r>
            <a:r>
              <a:rPr sz="754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54" spc="-13" dirty="0">
                <a:solidFill>
                  <a:srgbClr val="231F20"/>
                </a:solidFill>
                <a:latin typeface="Trebuchet MS"/>
                <a:cs typeface="Trebuchet MS"/>
              </a:rPr>
              <a:t>цена</a:t>
            </a:r>
            <a:endParaRPr sz="754" dirty="0">
              <a:latin typeface="Trebuchet MS"/>
              <a:cs typeface="Trebuchet MS"/>
            </a:endParaRPr>
          </a:p>
        </p:txBody>
      </p:sp>
      <p:pic>
        <p:nvPicPr>
          <p:cNvPr id="76" name="object 7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3812" y="1907908"/>
            <a:ext cx="79965" cy="63366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3811" y="2582377"/>
            <a:ext cx="79965" cy="63366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9348" y="3648004"/>
            <a:ext cx="79965" cy="63366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9348" y="4603336"/>
            <a:ext cx="79965" cy="63366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7984" y="4956561"/>
            <a:ext cx="79965" cy="63366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4799" y="5388100"/>
            <a:ext cx="79965" cy="63366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7984" y="5844441"/>
            <a:ext cx="79965" cy="63366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8846" y="1965242"/>
            <a:ext cx="1366509" cy="1703400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5241" y="4358643"/>
            <a:ext cx="1154319" cy="1590157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8595800" y="3804265"/>
            <a:ext cx="132928" cy="156481"/>
          </a:xfrm>
          <a:custGeom>
            <a:avLst/>
            <a:gdLst/>
            <a:ahLst/>
            <a:cxnLst/>
            <a:rect l="l" t="t" r="r" b="b"/>
            <a:pathLst>
              <a:path w="211454" h="248920">
                <a:moveTo>
                  <a:pt x="211061" y="0"/>
                </a:moveTo>
                <a:lnTo>
                  <a:pt x="0" y="0"/>
                </a:lnTo>
                <a:lnTo>
                  <a:pt x="0" y="248399"/>
                </a:lnTo>
                <a:lnTo>
                  <a:pt x="211061" y="248399"/>
                </a:lnTo>
                <a:lnTo>
                  <a:pt x="211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86" name="object 86"/>
          <p:cNvSpPr/>
          <p:nvPr/>
        </p:nvSpPr>
        <p:spPr>
          <a:xfrm>
            <a:off x="10293343" y="3788426"/>
            <a:ext cx="132928" cy="156481"/>
          </a:xfrm>
          <a:custGeom>
            <a:avLst/>
            <a:gdLst/>
            <a:ahLst/>
            <a:cxnLst/>
            <a:rect l="l" t="t" r="r" b="b"/>
            <a:pathLst>
              <a:path w="211455" h="248920">
                <a:moveTo>
                  <a:pt x="211061" y="0"/>
                </a:moveTo>
                <a:lnTo>
                  <a:pt x="0" y="0"/>
                </a:lnTo>
                <a:lnTo>
                  <a:pt x="0" y="248399"/>
                </a:lnTo>
                <a:lnTo>
                  <a:pt x="211061" y="248399"/>
                </a:lnTo>
                <a:lnTo>
                  <a:pt x="211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1"/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920033" y="285321"/>
            <a:ext cx="6733287" cy="367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Универсальный электропривод ЭУ-12/19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60" y="5945732"/>
            <a:ext cx="2386356" cy="721884"/>
          </a:xfrm>
          <a:prstGeom prst="rect">
            <a:avLst/>
          </a:prstGeom>
        </p:spPr>
      </p:pic>
      <p:pic>
        <p:nvPicPr>
          <p:cNvPr id="89" name="object 6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75423" y="2900482"/>
            <a:ext cx="3380278" cy="3081604"/>
          </a:xfrm>
          <a:prstGeom prst="rect">
            <a:avLst/>
          </a:prstGeom>
        </p:spPr>
      </p:pic>
      <p:sp>
        <p:nvSpPr>
          <p:cNvPr id="90" name="Заголовок 1"/>
          <p:cNvSpPr txBox="1">
            <a:spLocks/>
          </p:cNvSpPr>
          <p:nvPr/>
        </p:nvSpPr>
        <p:spPr>
          <a:xfrm>
            <a:off x="1009465" y="741733"/>
            <a:ext cx="9963335" cy="64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Black" panose="020B0A04020102020204" pitchFamily="34" charset="0"/>
              </a:rPr>
              <a:t>Электропривод </a:t>
            </a:r>
            <a:r>
              <a:rPr lang="ru-RU" sz="1400" dirty="0" err="1" smtClean="0">
                <a:latin typeface="Arial Black" panose="020B0A04020102020204" pitchFamily="34" charset="0"/>
              </a:rPr>
              <a:t>Айкен</a:t>
            </a:r>
            <a:r>
              <a:rPr lang="ru-RU" sz="1400" dirty="0" smtClean="0">
                <a:latin typeface="Arial Black" panose="020B0A04020102020204" pitchFamily="34" charset="0"/>
              </a:rPr>
              <a:t> единственный устанавливается на любой существующий </a:t>
            </a:r>
            <a:r>
              <a:rPr lang="ru-RU" sz="1400" dirty="0" err="1" smtClean="0">
                <a:latin typeface="Arial Black" panose="020B0A04020102020204" pitchFamily="34" charset="0"/>
              </a:rPr>
              <a:t>шаровый</a:t>
            </a:r>
            <a:r>
              <a:rPr lang="ru-RU" sz="1400" dirty="0" smtClean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latin typeface="Arial Black" panose="020B0A04020102020204" pitchFamily="34" charset="0"/>
              </a:rPr>
              <a:t>кран</a:t>
            </a:r>
            <a:r>
              <a:rPr lang="ru-RU" sz="1400" dirty="0" smtClean="0">
                <a:latin typeface="Arial Black" panose="020B0A04020102020204" pitchFamily="34" charset="0"/>
              </a:rPr>
              <a:t> уже в смонтированный в стояке водоснабжения без необходимости демонтажа.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30" y="144404"/>
            <a:ext cx="1424675" cy="4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8"/>
          <p:cNvSpPr txBox="1"/>
          <p:nvPr/>
        </p:nvSpPr>
        <p:spPr>
          <a:xfrm>
            <a:off x="939730" y="1240594"/>
            <a:ext cx="1708527" cy="758936"/>
          </a:xfrm>
          <a:prstGeom prst="rect">
            <a:avLst/>
          </a:prstGeom>
        </p:spPr>
        <p:txBody>
          <a:bodyPr vert="horz" wrap="square" lIns="0" tIns="21981" rIns="0" bIns="0" rtlCol="0">
            <a:spAutoFit/>
          </a:bodyPr>
          <a:lstStyle/>
          <a:p>
            <a:pPr marL="21981" marR="8792">
              <a:lnSpc>
                <a:spcPct val="133300"/>
              </a:lnSpc>
              <a:spcBef>
                <a:spcPts val="173"/>
              </a:spcBef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Установить</a:t>
            </a:r>
            <a:r>
              <a:rPr sz="1200" spc="6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кран</a:t>
            </a:r>
            <a:r>
              <a:rPr sz="1200" spc="6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1200" spc="6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7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привод</a:t>
            </a:r>
            <a:r>
              <a:rPr lang="ru-RU" sz="1200" spc="8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 smtClean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sz="1200" spc="9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 err="1">
                <a:solidFill>
                  <a:srgbClr val="231F20"/>
                </a:solidFill>
                <a:latin typeface="Trebuchet MS"/>
                <a:cs typeface="Trebuchet MS"/>
              </a:rPr>
              <a:t>открытое</a:t>
            </a:r>
            <a:r>
              <a:rPr sz="1200" spc="1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положение</a:t>
            </a:r>
            <a:r>
              <a:rPr sz="1200" spc="17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9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647" y="2089754"/>
            <a:ext cx="1553545" cy="1706095"/>
          </a:xfrm>
          <a:prstGeom prst="rect">
            <a:avLst/>
          </a:prstGeom>
        </p:spPr>
      </p:pic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918" y="2374469"/>
            <a:ext cx="1679601" cy="1381507"/>
          </a:xfrm>
          <a:prstGeom prst="rect">
            <a:avLst/>
          </a:prstGeom>
        </p:spPr>
      </p:pic>
      <p:pic>
        <p:nvPicPr>
          <p:cNvPr id="11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2011" y="2331804"/>
            <a:ext cx="1339705" cy="1391291"/>
          </a:xfrm>
          <a:prstGeom prst="rect">
            <a:avLst/>
          </a:prstGeom>
        </p:spPr>
      </p:pic>
      <p:sp>
        <p:nvSpPr>
          <p:cNvPr id="12" name="object 32"/>
          <p:cNvSpPr txBox="1"/>
          <p:nvPr/>
        </p:nvSpPr>
        <p:spPr>
          <a:xfrm>
            <a:off x="3682515" y="1231099"/>
            <a:ext cx="2761931" cy="758936"/>
          </a:xfrm>
          <a:prstGeom prst="rect">
            <a:avLst/>
          </a:prstGeom>
        </p:spPr>
        <p:txBody>
          <a:bodyPr vert="horz" wrap="square" lIns="0" tIns="21981" rIns="0" bIns="0" rtlCol="0">
            <a:spAutoFit/>
          </a:bodyPr>
          <a:lstStyle/>
          <a:p>
            <a:pPr marL="21981" marR="8792">
              <a:lnSpc>
                <a:spcPct val="133300"/>
              </a:lnSpc>
              <a:spcBef>
                <a:spcPts val="173"/>
              </a:spcBef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Снять</a:t>
            </a:r>
            <a:r>
              <a:rPr sz="1200" spc="2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ручку с</a:t>
            </a:r>
            <a:r>
              <a:rPr sz="1200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7" dirty="0">
                <a:solidFill>
                  <a:srgbClr val="231F20"/>
                </a:solidFill>
                <a:latin typeface="Trebuchet MS"/>
                <a:cs typeface="Trebuchet MS"/>
              </a:rPr>
              <a:t>крана</a:t>
            </a:r>
            <a:r>
              <a:rPr sz="1200" spc="8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>
                <a:solidFill>
                  <a:srgbClr val="231F20"/>
                </a:solidFill>
                <a:latin typeface="Trebuchet MS"/>
                <a:cs typeface="Trebuchet MS"/>
              </a:rPr>
              <a:t>с </a:t>
            </a:r>
            <a:r>
              <a:rPr sz="1200" spc="17" dirty="0" err="1">
                <a:solidFill>
                  <a:srgbClr val="231F20"/>
                </a:solidFill>
                <a:latin typeface="Trebuchet MS"/>
                <a:cs typeface="Trebuchet MS"/>
              </a:rPr>
              <a:t>помощью</a:t>
            </a:r>
            <a:r>
              <a:rPr sz="1200" spc="17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7" dirty="0" err="1">
                <a:solidFill>
                  <a:srgbClr val="231F20"/>
                </a:solidFill>
                <a:latin typeface="Trebuchet MS"/>
                <a:cs typeface="Trebuchet MS"/>
              </a:rPr>
              <a:t>гаечного</a:t>
            </a:r>
            <a:r>
              <a:rPr lang="ru-RU" sz="1200" spc="8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ключа</a:t>
            </a:r>
            <a:r>
              <a:rPr lang="ru-RU" sz="1200" dirty="0" smtClean="0">
                <a:solidFill>
                  <a:srgbClr val="231F20"/>
                </a:solidFill>
                <a:latin typeface="Trebuchet MS"/>
                <a:cs typeface="Trebuchet MS"/>
              </a:rPr>
              <a:t> или отвертки (в зависимости от модели крана) 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14" name="object 4"/>
          <p:cNvGrpSpPr/>
          <p:nvPr/>
        </p:nvGrpSpPr>
        <p:grpSpPr>
          <a:xfrm>
            <a:off x="7394929" y="2331804"/>
            <a:ext cx="1573074" cy="1418267"/>
            <a:chOff x="527100" y="541045"/>
            <a:chExt cx="1055370" cy="1060450"/>
          </a:xfrm>
        </p:grpSpPr>
        <p:pic>
          <p:nvPicPr>
            <p:cNvPr id="1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100" y="541045"/>
              <a:ext cx="1055166" cy="1060323"/>
            </a:xfrm>
            <a:prstGeom prst="rect">
              <a:avLst/>
            </a:prstGeom>
          </p:spPr>
        </p:pic>
        <p:sp>
          <p:nvSpPr>
            <p:cNvPr id="16" name="object 6"/>
            <p:cNvSpPr/>
            <p:nvPr/>
          </p:nvSpPr>
          <p:spPr>
            <a:xfrm>
              <a:off x="776337" y="894335"/>
              <a:ext cx="0" cy="178435"/>
            </a:xfrm>
            <a:custGeom>
              <a:avLst/>
              <a:gdLst/>
              <a:ahLst/>
              <a:cxnLst/>
              <a:rect l="l" t="t" r="r" b="b"/>
              <a:pathLst>
                <a:path h="178434">
                  <a:moveTo>
                    <a:pt x="0" y="178104"/>
                  </a:moveTo>
                  <a:lnTo>
                    <a:pt x="0" y="0"/>
                  </a:lnTo>
                </a:path>
              </a:pathLst>
            </a:custGeom>
            <a:ln w="15024">
              <a:solidFill>
                <a:srgbClr val="C92027"/>
              </a:solidFill>
            </a:ln>
          </p:spPr>
          <p:txBody>
            <a:bodyPr wrap="square" lIns="0" tIns="0" rIns="0" bIns="0" rtlCol="0"/>
            <a:lstStyle/>
            <a:p>
              <a:endParaRPr sz="3115"/>
            </a:p>
          </p:txBody>
        </p:sp>
        <p:sp>
          <p:nvSpPr>
            <p:cNvPr id="17" name="object 7"/>
            <p:cNvSpPr/>
            <p:nvPr/>
          </p:nvSpPr>
          <p:spPr>
            <a:xfrm>
              <a:off x="740484" y="821564"/>
              <a:ext cx="71755" cy="99060"/>
            </a:xfrm>
            <a:custGeom>
              <a:avLst/>
              <a:gdLst/>
              <a:ahLst/>
              <a:cxnLst/>
              <a:rect l="l" t="t" r="r" b="b"/>
              <a:pathLst>
                <a:path w="71754" h="99059">
                  <a:moveTo>
                    <a:pt x="35852" y="0"/>
                  </a:moveTo>
                  <a:lnTo>
                    <a:pt x="0" y="98526"/>
                  </a:lnTo>
                  <a:lnTo>
                    <a:pt x="71704" y="98526"/>
                  </a:lnTo>
                  <a:lnTo>
                    <a:pt x="35852" y="0"/>
                  </a:lnTo>
                  <a:close/>
                </a:path>
              </a:pathLst>
            </a:custGeom>
            <a:solidFill>
              <a:srgbClr val="C92027"/>
            </a:solidFill>
          </p:spPr>
          <p:txBody>
            <a:bodyPr wrap="square" lIns="0" tIns="0" rIns="0" bIns="0" rtlCol="0"/>
            <a:lstStyle/>
            <a:p>
              <a:endParaRPr sz="3115"/>
            </a:p>
          </p:txBody>
        </p:sp>
      </p:grpSp>
      <p:grpSp>
        <p:nvGrpSpPr>
          <p:cNvPr id="18" name="object 20"/>
          <p:cNvGrpSpPr/>
          <p:nvPr/>
        </p:nvGrpSpPr>
        <p:grpSpPr>
          <a:xfrm>
            <a:off x="9566160" y="2228604"/>
            <a:ext cx="1398773" cy="1651642"/>
            <a:chOff x="1882038" y="522947"/>
            <a:chExt cx="944880" cy="1191260"/>
          </a:xfrm>
        </p:grpSpPr>
        <p:pic>
          <p:nvPicPr>
            <p:cNvPr id="19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2038" y="522947"/>
              <a:ext cx="944260" cy="1190858"/>
            </a:xfrm>
            <a:prstGeom prst="rect">
              <a:avLst/>
            </a:prstGeom>
          </p:spPr>
        </p:pic>
        <p:sp>
          <p:nvSpPr>
            <p:cNvPr id="20" name="object 22"/>
            <p:cNvSpPr/>
            <p:nvPr/>
          </p:nvSpPr>
          <p:spPr>
            <a:xfrm>
              <a:off x="2136541" y="1104950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09">
                  <a:moveTo>
                    <a:pt x="0" y="0"/>
                  </a:moveTo>
                  <a:lnTo>
                    <a:pt x="0" y="194170"/>
                  </a:lnTo>
                </a:path>
              </a:pathLst>
            </a:custGeom>
            <a:ln w="15024">
              <a:solidFill>
                <a:srgbClr val="C92027"/>
              </a:solidFill>
            </a:ln>
          </p:spPr>
          <p:txBody>
            <a:bodyPr wrap="square" lIns="0" tIns="0" rIns="0" bIns="0" rtlCol="0"/>
            <a:lstStyle/>
            <a:p>
              <a:endParaRPr sz="3115"/>
            </a:p>
          </p:txBody>
        </p:sp>
        <p:sp>
          <p:nvSpPr>
            <p:cNvPr id="21" name="object 23"/>
            <p:cNvSpPr/>
            <p:nvPr/>
          </p:nvSpPr>
          <p:spPr>
            <a:xfrm>
              <a:off x="2100689" y="1273368"/>
              <a:ext cx="71755" cy="99060"/>
            </a:xfrm>
            <a:custGeom>
              <a:avLst/>
              <a:gdLst/>
              <a:ahLst/>
              <a:cxnLst/>
              <a:rect l="l" t="t" r="r" b="b"/>
              <a:pathLst>
                <a:path w="71755" h="99059">
                  <a:moveTo>
                    <a:pt x="71704" y="0"/>
                  </a:moveTo>
                  <a:lnTo>
                    <a:pt x="0" y="0"/>
                  </a:lnTo>
                  <a:lnTo>
                    <a:pt x="35852" y="98526"/>
                  </a:lnTo>
                  <a:lnTo>
                    <a:pt x="71704" y="0"/>
                  </a:lnTo>
                  <a:close/>
                </a:path>
              </a:pathLst>
            </a:custGeom>
            <a:solidFill>
              <a:srgbClr val="C92027"/>
            </a:solidFill>
          </p:spPr>
          <p:txBody>
            <a:bodyPr wrap="square" lIns="0" tIns="0" rIns="0" bIns="0" rtlCol="0"/>
            <a:lstStyle/>
            <a:p>
              <a:endParaRPr sz="3115"/>
            </a:p>
          </p:txBody>
        </p:sp>
      </p:grpSp>
      <p:grpSp>
        <p:nvGrpSpPr>
          <p:cNvPr id="22" name="object 16"/>
          <p:cNvGrpSpPr/>
          <p:nvPr/>
        </p:nvGrpSpPr>
        <p:grpSpPr>
          <a:xfrm>
            <a:off x="3474683" y="4717891"/>
            <a:ext cx="1459127" cy="1809852"/>
            <a:chOff x="471399" y="2459508"/>
            <a:chExt cx="1068705" cy="1292225"/>
          </a:xfrm>
        </p:grpSpPr>
        <p:pic>
          <p:nvPicPr>
            <p:cNvPr id="23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399" y="2459508"/>
              <a:ext cx="1068592" cy="1291656"/>
            </a:xfrm>
            <a:prstGeom prst="rect">
              <a:avLst/>
            </a:prstGeom>
          </p:spPr>
        </p:pic>
        <p:sp>
          <p:nvSpPr>
            <p:cNvPr id="24" name="object 18"/>
            <p:cNvSpPr/>
            <p:nvPr/>
          </p:nvSpPr>
          <p:spPr>
            <a:xfrm>
              <a:off x="696353" y="2752836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050"/>
                  </a:lnTo>
                </a:path>
              </a:pathLst>
            </a:custGeom>
            <a:ln w="17564">
              <a:solidFill>
                <a:srgbClr val="C92027"/>
              </a:solidFill>
            </a:ln>
          </p:spPr>
          <p:txBody>
            <a:bodyPr wrap="square" lIns="0" tIns="0" rIns="0" bIns="0" rtlCol="0"/>
            <a:lstStyle/>
            <a:p>
              <a:endParaRPr sz="3115"/>
            </a:p>
          </p:txBody>
        </p:sp>
        <p:sp>
          <p:nvSpPr>
            <p:cNvPr id="25" name="object 19"/>
            <p:cNvSpPr/>
            <p:nvPr/>
          </p:nvSpPr>
          <p:spPr>
            <a:xfrm>
              <a:off x="656920" y="2948012"/>
              <a:ext cx="79375" cy="108585"/>
            </a:xfrm>
            <a:custGeom>
              <a:avLst/>
              <a:gdLst/>
              <a:ahLst/>
              <a:cxnLst/>
              <a:rect l="l" t="t" r="r" b="b"/>
              <a:pathLst>
                <a:path w="79375" h="108585">
                  <a:moveTo>
                    <a:pt x="78866" y="0"/>
                  </a:moveTo>
                  <a:lnTo>
                    <a:pt x="0" y="0"/>
                  </a:lnTo>
                  <a:lnTo>
                    <a:pt x="39433" y="108356"/>
                  </a:lnTo>
                  <a:lnTo>
                    <a:pt x="78866" y="0"/>
                  </a:lnTo>
                  <a:close/>
                </a:path>
              </a:pathLst>
            </a:custGeom>
            <a:solidFill>
              <a:srgbClr val="C92027"/>
            </a:solidFill>
          </p:spPr>
          <p:txBody>
            <a:bodyPr wrap="square" lIns="0" tIns="0" rIns="0" bIns="0" rtlCol="0"/>
            <a:lstStyle/>
            <a:p>
              <a:endParaRPr sz="3115"/>
            </a:p>
          </p:txBody>
        </p:sp>
      </p:grpSp>
      <p:grpSp>
        <p:nvGrpSpPr>
          <p:cNvPr id="26" name="object 13"/>
          <p:cNvGrpSpPr/>
          <p:nvPr/>
        </p:nvGrpSpPr>
        <p:grpSpPr>
          <a:xfrm>
            <a:off x="5680903" y="4728550"/>
            <a:ext cx="1747528" cy="1811932"/>
            <a:chOff x="1803050" y="2468662"/>
            <a:chExt cx="1249680" cy="1386205"/>
          </a:xfrm>
        </p:grpSpPr>
        <p:pic>
          <p:nvPicPr>
            <p:cNvPr id="27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3050" y="2468662"/>
              <a:ext cx="678033" cy="653702"/>
            </a:xfrm>
            <a:prstGeom prst="rect">
              <a:avLst/>
            </a:prstGeom>
          </p:spPr>
        </p:pic>
        <p:pic>
          <p:nvPicPr>
            <p:cNvPr id="28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3196" y="2972320"/>
              <a:ext cx="849287" cy="882395"/>
            </a:xfrm>
            <a:prstGeom prst="rect">
              <a:avLst/>
            </a:prstGeom>
          </p:spPr>
        </p:pic>
      </p:grpSp>
      <p:sp>
        <p:nvSpPr>
          <p:cNvPr id="29" name="object 12"/>
          <p:cNvSpPr txBox="1"/>
          <p:nvPr/>
        </p:nvSpPr>
        <p:spPr>
          <a:xfrm>
            <a:off x="6828984" y="1251462"/>
            <a:ext cx="4664499" cy="487323"/>
          </a:xfrm>
          <a:prstGeom prst="rect">
            <a:avLst/>
          </a:prstGeom>
        </p:spPr>
        <p:txBody>
          <a:bodyPr vert="horz" wrap="square" lIns="0" tIns="21981" rIns="0" bIns="0" rtlCol="0">
            <a:spAutoFit/>
          </a:bodyPr>
          <a:lstStyle/>
          <a:p>
            <a:pPr marL="21981" marR="8792">
              <a:lnSpc>
                <a:spcPct val="133300"/>
              </a:lnSpc>
              <a:spcBef>
                <a:spcPts val="173"/>
              </a:spcBef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Снять</a:t>
            </a:r>
            <a:r>
              <a:rPr sz="1200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ручку</a:t>
            </a:r>
            <a:r>
              <a:rPr sz="1200" spc="2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ручного</a:t>
            </a:r>
            <a:r>
              <a:rPr sz="1200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дублера</a:t>
            </a:r>
            <a:r>
              <a:rPr sz="1200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sz="1200" spc="6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привода</a:t>
            </a:r>
            <a:r>
              <a:rPr sz="1200" spc="7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sz="1200" spc="26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7" dirty="0">
                <a:solidFill>
                  <a:srgbClr val="231F20"/>
                </a:solidFill>
                <a:latin typeface="Trebuchet MS"/>
                <a:cs typeface="Trebuchet MS"/>
              </a:rPr>
              <a:t>установить</a:t>
            </a:r>
            <a:r>
              <a:rPr sz="1200" spc="8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>
                <a:solidFill>
                  <a:srgbClr val="231F20"/>
                </a:solidFill>
                <a:latin typeface="Trebuchet MS"/>
                <a:cs typeface="Trebuchet MS"/>
              </a:rPr>
              <a:t>привод</a:t>
            </a:r>
            <a:r>
              <a:rPr sz="1200" spc="-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sz="1200" spc="-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 err="1">
                <a:solidFill>
                  <a:srgbClr val="231F20"/>
                </a:solidFill>
                <a:latin typeface="Trebuchet MS"/>
                <a:cs typeface="Trebuchet MS"/>
              </a:rPr>
              <a:t>шток</a:t>
            </a:r>
            <a:r>
              <a:rPr sz="1200" spc="-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17" dirty="0" err="1">
                <a:solidFill>
                  <a:srgbClr val="231F20"/>
                </a:solidFill>
                <a:latin typeface="Trebuchet MS"/>
                <a:cs typeface="Trebuchet MS"/>
              </a:rPr>
              <a:t>крана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01308" y="4201123"/>
            <a:ext cx="5646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31F20"/>
                </a:solidFill>
                <a:latin typeface="Trebuchet MS"/>
                <a:cs typeface="Trebuchet MS"/>
              </a:rPr>
              <a:t>Зафиксировать</a:t>
            </a:r>
            <a:r>
              <a:rPr lang="ru-RU" sz="1200" spc="9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spc="17" dirty="0">
                <a:solidFill>
                  <a:srgbClr val="231F20"/>
                </a:solidFill>
                <a:latin typeface="Trebuchet MS"/>
                <a:cs typeface="Trebuchet MS"/>
              </a:rPr>
              <a:t>привод на</a:t>
            </a:r>
            <a:r>
              <a:rPr lang="ru-RU" sz="1200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spc="17" dirty="0">
                <a:solidFill>
                  <a:srgbClr val="231F20"/>
                </a:solidFill>
                <a:latin typeface="Trebuchet MS"/>
                <a:cs typeface="Trebuchet MS"/>
              </a:rPr>
              <a:t>штоке с</a:t>
            </a:r>
            <a:r>
              <a:rPr lang="ru-RU" sz="1200" spc="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spc="17" dirty="0">
                <a:solidFill>
                  <a:srgbClr val="231F20"/>
                </a:solidFill>
                <a:latin typeface="Trebuchet MS"/>
                <a:cs typeface="Trebuchet MS"/>
              </a:rPr>
              <a:t>помощью </a:t>
            </a:r>
            <a:r>
              <a:rPr lang="ru-RU" sz="1200" spc="-17" dirty="0">
                <a:solidFill>
                  <a:srgbClr val="231F20"/>
                </a:solidFill>
                <a:latin typeface="Trebuchet MS"/>
                <a:cs typeface="Trebuchet MS"/>
              </a:rPr>
              <a:t>гайки,</a:t>
            </a:r>
            <a:r>
              <a:rPr lang="ru-RU" sz="1200" spc="8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установить</a:t>
            </a:r>
            <a:r>
              <a:rPr lang="ru-RU" sz="1200" spc="7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sz="1200" spc="7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место</a:t>
            </a:r>
            <a:r>
              <a:rPr lang="ru-RU" sz="1200" spc="7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ручку</a:t>
            </a:r>
            <a:r>
              <a:rPr lang="ru-RU" sz="1200" spc="43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ручного</a:t>
            </a:r>
            <a:r>
              <a:rPr lang="ru-RU" sz="1200" spc="7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Trebuchet MS"/>
                <a:cs typeface="Trebuchet MS"/>
              </a:rPr>
              <a:t>дублера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5337" y="1215087"/>
            <a:ext cx="308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44186" y="121546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59774" y="123109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62754" y="4149666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4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93914" y="353096"/>
            <a:ext cx="10915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Уникальный принцип монтажа электропривода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Aiken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систему водоснабжения.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60" y="5945732"/>
            <a:ext cx="2386356" cy="7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641</Words>
  <Application>Microsoft Office PowerPoint</Application>
  <PresentationFormat>Широкоэкранный</PresentationFormat>
  <Paragraphs>108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Arial</vt:lpstr>
      <vt:lpstr>Arial Black</vt:lpstr>
      <vt:lpstr>Arial Narrow</vt:lpstr>
      <vt:lpstr>Calibri</vt:lpstr>
      <vt:lpstr>Calibri Light</vt:lpstr>
      <vt:lpstr>Times New Roman</vt:lpstr>
      <vt:lpstr>Trebuchet MS</vt:lpstr>
      <vt:lpstr>Тема Office</vt:lpstr>
      <vt:lpstr>Система защиты от протечки</vt:lpstr>
      <vt:lpstr>Система защиты от протечек Aiken </vt:lpstr>
      <vt:lpstr>Автономный контроллер протечки c WI-FI и Bluetooth модулем со сверхмалым потреблением</vt:lpstr>
      <vt:lpstr>Конкурентные преимущества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27</cp:revision>
  <dcterms:created xsi:type="dcterms:W3CDTF">2024-10-09T10:20:35Z</dcterms:created>
  <dcterms:modified xsi:type="dcterms:W3CDTF">2024-10-09T15:11:45Z</dcterms:modified>
</cp:coreProperties>
</file>